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63" r:id="rId3"/>
    <p:sldId id="261" r:id="rId4"/>
    <p:sldId id="262" r:id="rId5"/>
    <p:sldId id="267" r:id="rId6"/>
    <p:sldId id="264" r:id="rId7"/>
    <p:sldId id="280" r:id="rId8"/>
    <p:sldId id="266" r:id="rId9"/>
    <p:sldId id="281" r:id="rId10"/>
    <p:sldId id="273" r:id="rId11"/>
    <p:sldId id="274" r:id="rId12"/>
    <p:sldId id="275" r:id="rId13"/>
    <p:sldId id="276" r:id="rId14"/>
    <p:sldId id="270" r:id="rId15"/>
    <p:sldId id="271" r:id="rId16"/>
    <p:sldId id="272" r:id="rId17"/>
    <p:sldId id="277" r:id="rId18"/>
    <p:sldId id="278" r:id="rId19"/>
    <p:sldId id="279" r:id="rId20"/>
    <p:sldId id="268" r:id="rId21"/>
    <p:sldId id="269" r:id="rId22"/>
    <p:sldId id="265" r:id="rId23"/>
    <p:sldId id="26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9F8C3F-56CD-4A21-B40A-9F71AF6DD3B2}" v="162" dt="2022-01-21T16:37:37.6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1244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35445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79627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28642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52421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01243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C6B4A9-1611-4792-9094-5F34BCA07E0B}" type="datetimeFigureOut">
              <a:rPr lang="en-US" dirty="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1474957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66594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2A54C80-263E-416B-A8E0-580EDEADCBDC}" type="datetimeFigureOut">
              <a:rPr lang="en-US" dirty="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365076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39704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2A54C80-263E-416B-A8E0-580EDEADCBDC}" type="datetimeFigureOut">
              <a:rPr lang="en-US" dirty="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546504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39722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38651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845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dirty="0"/>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4023743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1/23/2022</a:t>
            </a:fld>
            <a:endParaRPr lang="en-US" dirty="0"/>
          </a:p>
        </p:txBody>
      </p:sp>
    </p:spTree>
    <p:extLst>
      <p:ext uri="{BB962C8B-B14F-4D97-AF65-F5344CB8AC3E}">
        <p14:creationId xmlns:p14="http://schemas.microsoft.com/office/powerpoint/2010/main" val="2828172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srcRect/>
          <a:stretch>
            <a:fillRect/>
          </a:stretch>
        </a:blipFill>
        <a:effectLst/>
      </p:bgPr>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1/23/2022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9075621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9E20D-167A-470A-AC57-71084DE20243}"/>
              </a:ext>
            </a:extLst>
          </p:cNvPr>
          <p:cNvSpPr>
            <a:spLocks noGrp="1"/>
          </p:cNvSpPr>
          <p:nvPr>
            <p:ph type="ctrTitle"/>
          </p:nvPr>
        </p:nvSpPr>
        <p:spPr>
          <a:xfrm>
            <a:off x="1621888" y="1187350"/>
            <a:ext cx="5698067" cy="4479852"/>
          </a:xfrm>
        </p:spPr>
        <p:txBody>
          <a:bodyPr vert="horz" lIns="91440" tIns="45720" rIns="91440" bIns="45720" rtlCol="0" anchor="ctr">
            <a:noAutofit/>
          </a:bodyPr>
          <a:lstStyle/>
          <a:p>
            <a:pPr>
              <a:lnSpc>
                <a:spcPct val="90000"/>
              </a:lnSpc>
            </a:pPr>
            <a:r>
              <a:rPr lang="en-US" dirty="0">
                <a:solidFill>
                  <a:schemeClr val="bg1"/>
                </a:solidFill>
              </a:rPr>
              <a:t>Brain Tumor Detection From </a:t>
            </a:r>
            <a:r>
              <a:rPr lang="en-US" dirty="0" err="1">
                <a:solidFill>
                  <a:schemeClr val="bg1"/>
                </a:solidFill>
              </a:rPr>
              <a:t>Mri</a:t>
            </a:r>
            <a:r>
              <a:rPr lang="en-US" dirty="0">
                <a:solidFill>
                  <a:schemeClr val="bg1"/>
                </a:solidFill>
              </a:rPr>
              <a:t> Images With </a:t>
            </a:r>
            <a:r>
              <a:rPr lang="en-US" dirty="0" err="1">
                <a:solidFill>
                  <a:schemeClr val="bg1"/>
                </a:solidFill>
              </a:rPr>
              <a:t>Ibm</a:t>
            </a:r>
            <a:r>
              <a:rPr lang="en-US" dirty="0">
                <a:solidFill>
                  <a:schemeClr val="bg1"/>
                </a:solidFill>
              </a:rPr>
              <a:t> Watson Studio</a:t>
            </a:r>
            <a:endParaRPr lang="en-IN" dirty="0">
              <a:solidFill>
                <a:schemeClr val="bg1"/>
              </a:solidFill>
            </a:endParaRPr>
          </a:p>
        </p:txBody>
      </p:sp>
    </p:spTree>
    <p:extLst>
      <p:ext uri="{BB962C8B-B14F-4D97-AF65-F5344CB8AC3E}">
        <p14:creationId xmlns:p14="http://schemas.microsoft.com/office/powerpoint/2010/main" val="3359435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DDB7C-6809-47C9-9D69-0E0EC46E6FD7}"/>
              </a:ext>
            </a:extLst>
          </p:cNvPr>
          <p:cNvSpPr>
            <a:spLocks noGrp="1"/>
          </p:cNvSpPr>
          <p:nvPr>
            <p:ph type="title"/>
          </p:nvPr>
        </p:nvSpPr>
        <p:spPr/>
        <p:txBody>
          <a:bodyPr/>
          <a:lstStyle/>
          <a:p>
            <a:r>
              <a:rPr lang="en-IN" b="1" u="sng" dirty="0">
                <a:solidFill>
                  <a:schemeClr val="bg1"/>
                </a:solidFill>
              </a:rPr>
              <a:t>MODEL BUILDING </a:t>
            </a:r>
          </a:p>
        </p:txBody>
      </p:sp>
      <p:pic>
        <p:nvPicPr>
          <p:cNvPr id="5" name="Content Placeholder 4">
            <a:extLst>
              <a:ext uri="{FF2B5EF4-FFF2-40B4-BE49-F238E27FC236}">
                <a16:creationId xmlns:a16="http://schemas.microsoft.com/office/drawing/2014/main" id="{D1A72438-47EB-4A21-B184-F0C3EEFDAC71}"/>
              </a:ext>
            </a:extLst>
          </p:cNvPr>
          <p:cNvPicPr>
            <a:picLocks noGrp="1" noChangeAspect="1"/>
          </p:cNvPicPr>
          <p:nvPr>
            <p:ph idx="1"/>
          </p:nvPr>
        </p:nvPicPr>
        <p:blipFill rotWithShape="1">
          <a:blip r:embed="rId2"/>
          <a:srcRect l="12753" t="21415" r="14428" b="4252"/>
          <a:stretch/>
        </p:blipFill>
        <p:spPr>
          <a:xfrm>
            <a:off x="1071239" y="1553592"/>
            <a:ext cx="7184994" cy="4125658"/>
          </a:xfrm>
        </p:spPr>
      </p:pic>
    </p:spTree>
    <p:extLst>
      <p:ext uri="{BB962C8B-B14F-4D97-AF65-F5344CB8AC3E}">
        <p14:creationId xmlns:p14="http://schemas.microsoft.com/office/powerpoint/2010/main" val="1954324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4D026A2-7476-44B0-9648-BB98882F7BA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48F8FC21-0A44-4045-95A1-B7935DBC603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209B962-CD29-4D46-A7B0-10F6C7CF1C0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C8D40CF-4D47-411D-A8B7-0E4B29E983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9B48A2AD-5257-4384-A7F5-A1EE4E6883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4C26DE3-844C-47DA-831E-E7D7BF617E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22D975E-0684-4AA6-9FB7-929B250D53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8ED5A9A-F0C7-4547-BC1E-22FC89BD26D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2D743765-A245-4349-A5CE-4AB5F078F9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AF7217B-D042-44D2-9FC7-71FAB6651A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1CC9171B-8BEB-48B1-B9BE-E9584522D0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D8102E2-864C-46B3-9030-E3DFCE8D40BA}"/>
              </a:ext>
            </a:extLst>
          </p:cNvPr>
          <p:cNvPicPr>
            <a:picLocks noGrp="1" noChangeAspect="1"/>
          </p:cNvPicPr>
          <p:nvPr>
            <p:ph idx="1"/>
          </p:nvPr>
        </p:nvPicPr>
        <p:blipFill rotWithShape="1">
          <a:blip r:embed="rId2"/>
          <a:srcRect l="12754" t="21415" r="14170" b="4252"/>
          <a:stretch/>
        </p:blipFill>
        <p:spPr>
          <a:xfrm>
            <a:off x="2085595" y="1131994"/>
            <a:ext cx="8022687" cy="4590386"/>
          </a:xfrm>
          <a:prstGeom prst="rect">
            <a:avLst/>
          </a:prstGeom>
        </p:spPr>
      </p:pic>
    </p:spTree>
    <p:extLst>
      <p:ext uri="{BB962C8B-B14F-4D97-AF65-F5344CB8AC3E}">
        <p14:creationId xmlns:p14="http://schemas.microsoft.com/office/powerpoint/2010/main" val="4133201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4D026A2-7476-44B0-9648-BB98882F7BA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48F8FC21-0A44-4045-95A1-B7935DBC603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209B962-CD29-4D46-A7B0-10F6C7CF1C0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C8D40CF-4D47-411D-A8B7-0E4B29E983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9B48A2AD-5257-4384-A7F5-A1EE4E6883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4C26DE3-844C-47DA-831E-E7D7BF617E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22D975E-0684-4AA6-9FB7-929B250D53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8ED5A9A-F0C7-4547-BC1E-22FC89BD26D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2D743765-A245-4349-A5CE-4AB5F078F9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AF7217B-D042-44D2-9FC7-71FAB6651A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1CC9171B-8BEB-48B1-B9BE-E9584522D0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C802039-0328-4857-B462-CCCCF078245B}"/>
              </a:ext>
            </a:extLst>
          </p:cNvPr>
          <p:cNvPicPr>
            <a:picLocks noGrp="1" noChangeAspect="1"/>
          </p:cNvPicPr>
          <p:nvPr>
            <p:ph idx="1"/>
          </p:nvPr>
        </p:nvPicPr>
        <p:blipFill rotWithShape="1">
          <a:blip r:embed="rId2"/>
          <a:srcRect l="16227" t="20271" r="13785" b="5395"/>
          <a:stretch/>
        </p:blipFill>
        <p:spPr>
          <a:xfrm>
            <a:off x="2255156" y="1131994"/>
            <a:ext cx="7683564" cy="4590386"/>
          </a:xfrm>
          <a:prstGeom prst="rect">
            <a:avLst/>
          </a:prstGeom>
        </p:spPr>
      </p:pic>
    </p:spTree>
    <p:extLst>
      <p:ext uri="{BB962C8B-B14F-4D97-AF65-F5344CB8AC3E}">
        <p14:creationId xmlns:p14="http://schemas.microsoft.com/office/powerpoint/2010/main" val="331578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C9B04CA-14C3-4E67-858E-49077800B2F4}"/>
              </a:ext>
            </a:extLst>
          </p:cNvPr>
          <p:cNvPicPr>
            <a:picLocks noGrp="1" noChangeAspect="1"/>
          </p:cNvPicPr>
          <p:nvPr>
            <p:ph idx="1"/>
          </p:nvPr>
        </p:nvPicPr>
        <p:blipFill rotWithShape="1">
          <a:blip r:embed="rId2"/>
          <a:srcRect l="12624" t="21186" r="15071" b="4938"/>
          <a:stretch/>
        </p:blipFill>
        <p:spPr>
          <a:xfrm>
            <a:off x="1136342" y="994299"/>
            <a:ext cx="8001339" cy="4598633"/>
          </a:xfrm>
        </p:spPr>
      </p:pic>
    </p:spTree>
    <p:extLst>
      <p:ext uri="{BB962C8B-B14F-4D97-AF65-F5344CB8AC3E}">
        <p14:creationId xmlns:p14="http://schemas.microsoft.com/office/powerpoint/2010/main" val="2533388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4444CE-BC8D-4D61-B303-4C05614E62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423CA5-E2E1-4789-B759-9906C1C940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73772B81-181F-48B7-8826-4D9686D15D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330EA36A-78B8-4B31-9CD8-1814B8791C55}"/>
              </a:ext>
            </a:extLst>
          </p:cNvPr>
          <p:cNvSpPr>
            <a:spLocks noGrp="1"/>
          </p:cNvSpPr>
          <p:nvPr>
            <p:ph type="title"/>
          </p:nvPr>
        </p:nvSpPr>
        <p:spPr>
          <a:xfrm>
            <a:off x="673754" y="643467"/>
            <a:ext cx="4203045" cy="1375608"/>
          </a:xfrm>
        </p:spPr>
        <p:txBody>
          <a:bodyPr anchor="ctr">
            <a:normAutofit/>
          </a:bodyPr>
          <a:lstStyle/>
          <a:p>
            <a:r>
              <a:rPr lang="en-IN">
                <a:solidFill>
                  <a:schemeClr val="bg1"/>
                </a:solidFill>
              </a:rPr>
              <a:t>TESTING MODEL</a:t>
            </a:r>
          </a:p>
        </p:txBody>
      </p:sp>
      <p:pic>
        <p:nvPicPr>
          <p:cNvPr id="5" name="Content Placeholder 4">
            <a:extLst>
              <a:ext uri="{FF2B5EF4-FFF2-40B4-BE49-F238E27FC236}">
                <a16:creationId xmlns:a16="http://schemas.microsoft.com/office/drawing/2014/main" id="{42685BB4-E330-4F0F-BB78-24BC406FBC94}"/>
              </a:ext>
            </a:extLst>
          </p:cNvPr>
          <p:cNvPicPr>
            <a:picLocks noChangeAspect="1"/>
          </p:cNvPicPr>
          <p:nvPr/>
        </p:nvPicPr>
        <p:blipFill rotWithShape="1">
          <a:blip r:embed="rId2"/>
          <a:srcRect l="11595" t="20499" r="14042" b="6013"/>
          <a:stretch/>
        </p:blipFill>
        <p:spPr>
          <a:xfrm>
            <a:off x="5678467" y="876251"/>
            <a:ext cx="6030760" cy="5103419"/>
          </a:xfrm>
          <a:prstGeom prst="rect">
            <a:avLst/>
          </a:prstGeom>
        </p:spPr>
      </p:pic>
      <p:sp>
        <p:nvSpPr>
          <p:cNvPr id="18" name="Isosceles Triangle 17">
            <a:extLst>
              <a:ext uri="{FF2B5EF4-FFF2-40B4-BE49-F238E27FC236}">
                <a16:creationId xmlns:a16="http://schemas.microsoft.com/office/drawing/2014/main" id="{B2205F6E-03C6-4E92-877C-E2482F6599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4261855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7664F850-BA8B-47AE-B11A-225CAB8969F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 name="Straight Connector 19">
              <a:extLst>
                <a:ext uri="{FF2B5EF4-FFF2-40B4-BE49-F238E27FC236}">
                  <a16:creationId xmlns:a16="http://schemas.microsoft.com/office/drawing/2014/main" id="{634FC909-7343-4DEC-920F-098F56B476F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4F22DB2-7E27-4CF7-8B17-254ECB9AE77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a:extLst>
                <a:ext uri="{FF2B5EF4-FFF2-40B4-BE49-F238E27FC236}">
                  <a16:creationId xmlns:a16="http://schemas.microsoft.com/office/drawing/2014/main" id="{C6E593B3-91A3-4687-8B8D-FE37A3714F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a:extLst>
                <a:ext uri="{FF2B5EF4-FFF2-40B4-BE49-F238E27FC236}">
                  <a16:creationId xmlns:a16="http://schemas.microsoft.com/office/drawing/2014/main" id="{0C25B431-5C97-4B8D-B0A3-BFB8133C71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CA37B366-497E-4CB8-A678-A770CE2BD8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CF707EDC-52B2-4D5C-8EC3-71C66EE8B3F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BF8E2DE7-7466-4EDF-8D69-BCA91A88D36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229C2E15-76CD-409E-9D6B-10DAD8881E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89A24369-AC96-4A98-AD98-47A7217ECCE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7D0DF9A3-4628-42F6-B0A4-44D97617E0E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1" name="Rectangle 30">
            <a:extLst>
              <a:ext uri="{FF2B5EF4-FFF2-40B4-BE49-F238E27FC236}">
                <a16:creationId xmlns:a16="http://schemas.microsoft.com/office/drawing/2014/main" id="{7459C506-5F4B-4B75-9218-C7C3F87FA8D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BC659EEB-C3AE-4544-8263-417009DCDF4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4" name="Straight Connector 33">
              <a:extLst>
                <a:ext uri="{FF2B5EF4-FFF2-40B4-BE49-F238E27FC236}">
                  <a16:creationId xmlns:a16="http://schemas.microsoft.com/office/drawing/2014/main" id="{D99DB6C6-36F9-4576-A558-95153EADBE4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5" name="Rectangle 23">
              <a:extLst>
                <a:ext uri="{FF2B5EF4-FFF2-40B4-BE49-F238E27FC236}">
                  <a16:creationId xmlns:a16="http://schemas.microsoft.com/office/drawing/2014/main" id="{694E7916-EDE4-4B50-A4A1-6B28FDD4D9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5">
              <a:extLst>
                <a:ext uri="{FF2B5EF4-FFF2-40B4-BE49-F238E27FC236}">
                  <a16:creationId xmlns:a16="http://schemas.microsoft.com/office/drawing/2014/main" id="{6F6CB7BB-4370-4173-97F8-F636C0F149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B0F590BB-1F51-4138-A2D4-2E483C84FB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7">
              <a:extLst>
                <a:ext uri="{FF2B5EF4-FFF2-40B4-BE49-F238E27FC236}">
                  <a16:creationId xmlns:a16="http://schemas.microsoft.com/office/drawing/2014/main" id="{4A492863-9797-45A2-BAB3-514F10C5F25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8">
              <a:extLst>
                <a:ext uri="{FF2B5EF4-FFF2-40B4-BE49-F238E27FC236}">
                  <a16:creationId xmlns:a16="http://schemas.microsoft.com/office/drawing/2014/main" id="{7C1E33F6-6D0F-4ECF-92F4-6F71D8BAF3D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9">
              <a:extLst>
                <a:ext uri="{FF2B5EF4-FFF2-40B4-BE49-F238E27FC236}">
                  <a16:creationId xmlns:a16="http://schemas.microsoft.com/office/drawing/2014/main" id="{73EEEA64-7411-474B-BD0E-60C24B3F4E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a:extLst>
                <a:ext uri="{FF2B5EF4-FFF2-40B4-BE49-F238E27FC236}">
                  <a16:creationId xmlns:a16="http://schemas.microsoft.com/office/drawing/2014/main" id="{4F82A6DD-92BB-4443-B5A5-05240DD558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41">
              <a:extLst>
                <a:ext uri="{FF2B5EF4-FFF2-40B4-BE49-F238E27FC236}">
                  <a16:creationId xmlns:a16="http://schemas.microsoft.com/office/drawing/2014/main" id="{79832BCB-1DCF-46AC-9FFA-170791668D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4" name="Rectangle 43">
            <a:extLst>
              <a:ext uri="{FF2B5EF4-FFF2-40B4-BE49-F238E27FC236}">
                <a16:creationId xmlns:a16="http://schemas.microsoft.com/office/drawing/2014/main" id="{4E74DA95-CD7A-4D5E-9D27-67A759CE70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B160297-3718-46B3-95ED-777A6269AB1E}"/>
              </a:ext>
            </a:extLst>
          </p:cNvPr>
          <p:cNvPicPr>
            <a:picLocks noChangeAspect="1"/>
          </p:cNvPicPr>
          <p:nvPr/>
        </p:nvPicPr>
        <p:blipFill rotWithShape="1">
          <a:blip r:embed="rId2"/>
          <a:srcRect t="8754" r="31321" b="4679"/>
          <a:stretch/>
        </p:blipFill>
        <p:spPr>
          <a:xfrm>
            <a:off x="1124262" y="1862357"/>
            <a:ext cx="4650004" cy="3296872"/>
          </a:xfrm>
          <a:prstGeom prst="rect">
            <a:avLst/>
          </a:prstGeom>
        </p:spPr>
      </p:pic>
      <p:cxnSp>
        <p:nvCxnSpPr>
          <p:cNvPr id="46" name="Straight Connector 45">
            <a:extLst>
              <a:ext uri="{FF2B5EF4-FFF2-40B4-BE49-F238E27FC236}">
                <a16:creationId xmlns:a16="http://schemas.microsoft.com/office/drawing/2014/main" id="{14AA3B5C-0C55-4FFF-9C45-8F9F7C074A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1305" y="1650669"/>
            <a:ext cx="0" cy="3431969"/>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E474A16-A960-43B7-9115-BE410BA5BEDC}"/>
              </a:ext>
            </a:extLst>
          </p:cNvPr>
          <p:cNvPicPr>
            <a:picLocks noChangeAspect="1"/>
          </p:cNvPicPr>
          <p:nvPr/>
        </p:nvPicPr>
        <p:blipFill rotWithShape="1">
          <a:blip r:embed="rId3"/>
          <a:srcRect t="8670" r="151" b="6162"/>
          <a:stretch/>
        </p:blipFill>
        <p:spPr>
          <a:xfrm>
            <a:off x="6414367" y="1862355"/>
            <a:ext cx="4650004" cy="3280095"/>
          </a:xfrm>
          <a:prstGeom prst="rect">
            <a:avLst/>
          </a:prstGeom>
        </p:spPr>
      </p:pic>
    </p:spTree>
    <p:extLst>
      <p:ext uri="{BB962C8B-B14F-4D97-AF65-F5344CB8AC3E}">
        <p14:creationId xmlns:p14="http://schemas.microsoft.com/office/powerpoint/2010/main" val="590665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815A7B4-532E-48C9-AC24-D78ACF3339D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1"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3CBAA4DE-3D7B-460B-AE98-D9F9990C0B6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BF1ED3E-4F80-4AF6-A41B-44F53DDE610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A304284A-7318-4DD5-898C-2F6B23C778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CE162D4-FCAE-441B-B5E9-C91DE62124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C21A522-AC90-46E9-AEC8-222CBCC8FD39}"/>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800"/>
              <a:t>MODEL EVALUATION</a:t>
            </a:r>
          </a:p>
        </p:txBody>
      </p:sp>
      <p:pic>
        <p:nvPicPr>
          <p:cNvPr id="5" name="Content Placeholder 4">
            <a:extLst>
              <a:ext uri="{FF2B5EF4-FFF2-40B4-BE49-F238E27FC236}">
                <a16:creationId xmlns:a16="http://schemas.microsoft.com/office/drawing/2014/main" id="{841D89A2-5668-409D-9E41-1A7F75A4653D}"/>
              </a:ext>
            </a:extLst>
          </p:cNvPr>
          <p:cNvPicPr>
            <a:picLocks noGrp="1" noChangeAspect="1"/>
          </p:cNvPicPr>
          <p:nvPr>
            <p:ph idx="1"/>
          </p:nvPr>
        </p:nvPicPr>
        <p:blipFill rotWithShape="1">
          <a:blip r:embed="rId2"/>
          <a:srcRect l="11723" t="20957" r="13914" b="5394"/>
          <a:stretch/>
        </p:blipFill>
        <p:spPr>
          <a:xfrm>
            <a:off x="1573720" y="516689"/>
            <a:ext cx="7467432" cy="4134517"/>
          </a:xfrm>
          <a:prstGeom prst="rect">
            <a:avLst/>
          </a:prstGeom>
        </p:spPr>
      </p:pic>
    </p:spTree>
    <p:extLst>
      <p:ext uri="{BB962C8B-B14F-4D97-AF65-F5344CB8AC3E}">
        <p14:creationId xmlns:p14="http://schemas.microsoft.com/office/powerpoint/2010/main" val="652700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9DFE2-6A1B-4986-A098-7DFC28AC5598}"/>
              </a:ext>
            </a:extLst>
          </p:cNvPr>
          <p:cNvSpPr>
            <a:spLocks noGrp="1"/>
          </p:cNvSpPr>
          <p:nvPr>
            <p:ph type="title"/>
          </p:nvPr>
        </p:nvSpPr>
        <p:spPr/>
        <p:txBody>
          <a:bodyPr>
            <a:normAutofit/>
          </a:bodyPr>
          <a:lstStyle/>
          <a:p>
            <a:r>
              <a:rPr lang="en-IN" sz="4400" u="sng" dirty="0">
                <a:solidFill>
                  <a:schemeClr val="bg1"/>
                </a:solidFill>
              </a:rPr>
              <a:t>PYTHON CODE</a:t>
            </a:r>
          </a:p>
        </p:txBody>
      </p:sp>
      <p:pic>
        <p:nvPicPr>
          <p:cNvPr id="5" name="Content Placeholder 4">
            <a:extLst>
              <a:ext uri="{FF2B5EF4-FFF2-40B4-BE49-F238E27FC236}">
                <a16:creationId xmlns:a16="http://schemas.microsoft.com/office/drawing/2014/main" id="{CAC5588F-5479-4FCE-91B4-AA22F4D5C6B6}"/>
              </a:ext>
            </a:extLst>
          </p:cNvPr>
          <p:cNvPicPr>
            <a:picLocks noGrp="1" noChangeAspect="1"/>
          </p:cNvPicPr>
          <p:nvPr>
            <p:ph idx="1"/>
          </p:nvPr>
        </p:nvPicPr>
        <p:blipFill rotWithShape="1">
          <a:blip r:embed="rId2"/>
          <a:srcRect l="5290" t="26676" r="9024" b="5394"/>
          <a:stretch/>
        </p:blipFill>
        <p:spPr>
          <a:xfrm>
            <a:off x="878889" y="1713389"/>
            <a:ext cx="8540321" cy="3808521"/>
          </a:xfrm>
        </p:spPr>
      </p:pic>
    </p:spTree>
    <p:extLst>
      <p:ext uri="{BB962C8B-B14F-4D97-AF65-F5344CB8AC3E}">
        <p14:creationId xmlns:p14="http://schemas.microsoft.com/office/powerpoint/2010/main" val="3033418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9">
            <a:extLst>
              <a:ext uri="{FF2B5EF4-FFF2-40B4-BE49-F238E27FC236}">
                <a16:creationId xmlns:a16="http://schemas.microsoft.com/office/drawing/2014/main" id="{A4D026A2-7476-44B0-9648-BB98882F7BA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48F8FC21-0A44-4045-95A1-B7935DBC603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209B962-CD29-4D46-A7B0-10F6C7CF1C0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C8D40CF-4D47-411D-A8B7-0E4B29E983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9B48A2AD-5257-4384-A7F5-A1EE4E6883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4C26DE3-844C-47DA-831E-E7D7BF617E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22D975E-0684-4AA6-9FB7-929B250D53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8ED5A9A-F0C7-4547-BC1E-22FC89BD26D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2D743765-A245-4349-A5CE-4AB5F078F9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AF7217B-D042-44D2-9FC7-71FAB6651A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1CC9171B-8BEB-48B1-B9BE-E9584522D0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6"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8301227"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4856C61-DB60-4E80-8E87-ED9CCCAC3EB7}"/>
              </a:ext>
            </a:extLst>
          </p:cNvPr>
          <p:cNvPicPr>
            <a:picLocks noGrp="1" noChangeAspect="1"/>
          </p:cNvPicPr>
          <p:nvPr>
            <p:ph idx="1"/>
          </p:nvPr>
        </p:nvPicPr>
        <p:blipFill rotWithShape="1">
          <a:blip r:embed="rId2"/>
          <a:srcRect l="5404" t="26903" r="6580" b="8243"/>
          <a:stretch/>
        </p:blipFill>
        <p:spPr>
          <a:xfrm>
            <a:off x="562639" y="691872"/>
            <a:ext cx="7974328" cy="5334931"/>
          </a:xfrm>
          <a:prstGeom prst="rect">
            <a:avLst/>
          </a:prstGeom>
        </p:spPr>
      </p:pic>
    </p:spTree>
    <p:extLst>
      <p:ext uri="{BB962C8B-B14F-4D97-AF65-F5344CB8AC3E}">
        <p14:creationId xmlns:p14="http://schemas.microsoft.com/office/powerpoint/2010/main" val="2696561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179DE42-5613-4B35-A1E6-6CCBAA13C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B898B32-3891-4C3A-8F58-C5969D2E903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E4806D-B8F9-4679-A68A-9BD21C01A3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C195FC1-B568-4C72-9902-34CB35DDD7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4BE96B01-3929-432D-B8C2-ADBCB74C2E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Shape 24">
            <a:extLst>
              <a:ext uri="{FF2B5EF4-FFF2-40B4-BE49-F238E27FC236}">
                <a16:creationId xmlns:a16="http://schemas.microsoft.com/office/drawing/2014/main" id="{2A6FCDE6-CDE2-4C51-B18E-A95CFB6797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45810D2-34EB-4B82-92AB-AEDBC2D0202D}"/>
              </a:ext>
            </a:extLst>
          </p:cNvPr>
          <p:cNvSpPr>
            <a:spLocks noGrp="1"/>
          </p:cNvSpPr>
          <p:nvPr>
            <p:ph type="ctrTitle"/>
          </p:nvPr>
        </p:nvSpPr>
        <p:spPr>
          <a:xfrm>
            <a:off x="4419136" y="1020871"/>
            <a:ext cx="6960759" cy="2849671"/>
          </a:xfrm>
        </p:spPr>
        <p:txBody>
          <a:bodyPr>
            <a:normAutofit/>
          </a:bodyPr>
          <a:lstStyle/>
          <a:p>
            <a:pPr algn="l"/>
            <a:r>
              <a:rPr lang="en-IN" sz="6000">
                <a:solidFill>
                  <a:srgbClr val="FFFFFF"/>
                </a:solidFill>
              </a:rPr>
              <a:t>RUNNING THE APPLICATTION</a:t>
            </a:r>
          </a:p>
        </p:txBody>
      </p:sp>
      <p:sp>
        <p:nvSpPr>
          <p:cNvPr id="27" name="Isosceles Triangle 26">
            <a:extLst>
              <a:ext uri="{FF2B5EF4-FFF2-40B4-BE49-F238E27FC236}">
                <a16:creationId xmlns:a16="http://schemas.microsoft.com/office/drawing/2014/main" id="{9D2E8756-2465-473A-BA2A-2DB1D62247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27431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8203F-08B1-4E45-9A50-C781B2C8D33D}"/>
              </a:ext>
            </a:extLst>
          </p:cNvPr>
          <p:cNvSpPr>
            <a:spLocks noGrp="1"/>
          </p:cNvSpPr>
          <p:nvPr>
            <p:ph type="title"/>
          </p:nvPr>
        </p:nvSpPr>
        <p:spPr/>
        <p:txBody>
          <a:bodyPr>
            <a:normAutofit/>
          </a:bodyPr>
          <a:lstStyle/>
          <a:p>
            <a:r>
              <a:rPr lang="en-IN" sz="6000" u="sng" dirty="0">
                <a:solidFill>
                  <a:schemeClr val="bg1"/>
                </a:solidFill>
              </a:rPr>
              <a:t>GROUP</a:t>
            </a:r>
          </a:p>
        </p:txBody>
      </p:sp>
      <p:sp>
        <p:nvSpPr>
          <p:cNvPr id="3" name="Content Placeholder 2">
            <a:extLst>
              <a:ext uri="{FF2B5EF4-FFF2-40B4-BE49-F238E27FC236}">
                <a16:creationId xmlns:a16="http://schemas.microsoft.com/office/drawing/2014/main" id="{5DD8C4CF-8AE8-45B0-9411-EDA5116F5881}"/>
              </a:ext>
            </a:extLst>
          </p:cNvPr>
          <p:cNvSpPr>
            <a:spLocks noGrp="1"/>
          </p:cNvSpPr>
          <p:nvPr>
            <p:ph idx="1"/>
          </p:nvPr>
        </p:nvSpPr>
        <p:spPr/>
        <p:txBody>
          <a:bodyPr vert="horz" lIns="91440" tIns="45720" rIns="91440" bIns="45720" rtlCol="0" anchor="t">
            <a:normAutofit/>
          </a:bodyPr>
          <a:lstStyle/>
          <a:p>
            <a:r>
              <a:rPr lang="en-IN" sz="3600" dirty="0">
                <a:solidFill>
                  <a:schemeClr val="bg1"/>
                </a:solidFill>
                <a:ea typeface="+mn-lt"/>
                <a:cs typeface="+mn-lt"/>
              </a:rPr>
              <a:t>SREERAM RUPESH 19BCY10089</a:t>
            </a:r>
          </a:p>
          <a:p>
            <a:r>
              <a:rPr lang="en-IN" sz="3600" dirty="0">
                <a:solidFill>
                  <a:schemeClr val="bg1"/>
                </a:solidFill>
                <a:ea typeface="+mn-lt"/>
                <a:cs typeface="+mn-lt"/>
              </a:rPr>
              <a:t>VIGNESH 19BAI10107</a:t>
            </a:r>
          </a:p>
          <a:p>
            <a:r>
              <a:rPr lang="en-IN" sz="3600" dirty="0">
                <a:solidFill>
                  <a:schemeClr val="bg1"/>
                </a:solidFill>
                <a:ea typeface="+mn-lt"/>
                <a:cs typeface="+mn-lt"/>
              </a:rPr>
              <a:t>SHANJAY KUMAR M 19BCY10132</a:t>
            </a:r>
            <a:endParaRPr lang="en-IN" sz="3600"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3712814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53EEC-9455-4224-BEF3-BA5F5A731848}"/>
              </a:ext>
            </a:extLst>
          </p:cNvPr>
          <p:cNvSpPr>
            <a:spLocks noGrp="1"/>
          </p:cNvSpPr>
          <p:nvPr>
            <p:ph type="title"/>
          </p:nvPr>
        </p:nvSpPr>
        <p:spPr/>
        <p:txBody>
          <a:bodyPr/>
          <a:lstStyle/>
          <a:p>
            <a:r>
              <a:rPr lang="en-IN" sz="4000" b="1" u="sng" dirty="0">
                <a:solidFill>
                  <a:schemeClr val="bg1"/>
                </a:solidFill>
              </a:rPr>
              <a:t>UI – HOME PAGE  </a:t>
            </a:r>
          </a:p>
        </p:txBody>
      </p:sp>
      <p:pic>
        <p:nvPicPr>
          <p:cNvPr id="4" name="Content Placeholder 3"/>
          <p:cNvPicPr>
            <a:picLocks noGrp="1" noChangeAspect="1"/>
          </p:cNvPicPr>
          <p:nvPr>
            <p:ph idx="1"/>
          </p:nvPr>
        </p:nvPicPr>
        <p:blipFill>
          <a:blip r:embed="rId2"/>
          <a:stretch>
            <a:fillRect/>
          </a:stretch>
        </p:blipFill>
        <p:spPr>
          <a:xfrm>
            <a:off x="1350629" y="1688042"/>
            <a:ext cx="9362112" cy="4393976"/>
          </a:xfrm>
          <a:prstGeom prst="rect">
            <a:avLst/>
          </a:prstGeom>
        </p:spPr>
      </p:pic>
    </p:spTree>
    <p:extLst>
      <p:ext uri="{BB962C8B-B14F-4D97-AF65-F5344CB8AC3E}">
        <p14:creationId xmlns:p14="http://schemas.microsoft.com/office/powerpoint/2010/main" val="1420030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A6087-44CE-4149-82F4-9994C5EAEDF8}"/>
              </a:ext>
            </a:extLst>
          </p:cNvPr>
          <p:cNvSpPr>
            <a:spLocks noGrp="1"/>
          </p:cNvSpPr>
          <p:nvPr>
            <p:ph type="title"/>
          </p:nvPr>
        </p:nvSpPr>
        <p:spPr/>
        <p:txBody>
          <a:bodyPr>
            <a:normAutofit/>
          </a:bodyPr>
          <a:lstStyle/>
          <a:p>
            <a:r>
              <a:rPr lang="en-IN" sz="4000" b="1" u="sng" dirty="0">
                <a:solidFill>
                  <a:schemeClr val="bg1"/>
                </a:solidFill>
              </a:rPr>
              <a:t>UI – PREDICTED RESULT</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9611" b="5214"/>
          <a:stretch/>
        </p:blipFill>
        <p:spPr>
          <a:xfrm>
            <a:off x="1291905" y="1614414"/>
            <a:ext cx="8909107" cy="4652161"/>
          </a:xfrm>
          <a:prstGeom prst="rect">
            <a:avLst/>
          </a:prstGeom>
        </p:spPr>
      </p:pic>
    </p:spTree>
    <p:extLst>
      <p:ext uri="{BB962C8B-B14F-4D97-AF65-F5344CB8AC3E}">
        <p14:creationId xmlns:p14="http://schemas.microsoft.com/office/powerpoint/2010/main" val="899263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0633498-ED44-4F1D-B2C9-4744CE66F5B4}"/>
              </a:ext>
            </a:extLst>
          </p:cNvPr>
          <p:cNvSpPr>
            <a:spLocks noGrp="1"/>
          </p:cNvSpPr>
          <p:nvPr>
            <p:ph type="title"/>
          </p:nvPr>
        </p:nvSpPr>
        <p:spPr>
          <a:xfrm>
            <a:off x="677334" y="609599"/>
            <a:ext cx="3843375" cy="5545667"/>
          </a:xfrm>
        </p:spPr>
        <p:txBody>
          <a:bodyPr anchor="ctr">
            <a:normAutofit/>
          </a:bodyPr>
          <a:lstStyle/>
          <a:p>
            <a:r>
              <a:rPr lang="en-IN" sz="4400" b="1" u="sng" dirty="0">
                <a:solidFill>
                  <a:schemeClr val="tx1">
                    <a:lumMod val="85000"/>
                    <a:lumOff val="15000"/>
                  </a:schemeClr>
                </a:solidFill>
              </a:rPr>
              <a:t>CONCLUSION</a:t>
            </a:r>
          </a:p>
        </p:txBody>
      </p:sp>
      <p:sp>
        <p:nvSpPr>
          <p:cNvPr id="3" name="Content Placeholder 2">
            <a:extLst>
              <a:ext uri="{FF2B5EF4-FFF2-40B4-BE49-F238E27FC236}">
                <a16:creationId xmlns:a16="http://schemas.microsoft.com/office/drawing/2014/main" id="{270C9AB5-8DDF-4A1B-A21D-979C9B2171E5}"/>
              </a:ext>
            </a:extLst>
          </p:cNvPr>
          <p:cNvSpPr>
            <a:spLocks noGrp="1"/>
          </p:cNvSpPr>
          <p:nvPr>
            <p:ph idx="1"/>
          </p:nvPr>
        </p:nvSpPr>
        <p:spPr>
          <a:xfrm>
            <a:off x="6116084" y="609600"/>
            <a:ext cx="5511296" cy="5545667"/>
          </a:xfrm>
        </p:spPr>
        <p:txBody>
          <a:bodyPr vert="horz" lIns="91440" tIns="45720" rIns="91440" bIns="45720" rtlCol="0" anchor="ctr">
            <a:normAutofit/>
          </a:bodyPr>
          <a:lstStyle/>
          <a:p>
            <a:pPr marL="0" indent="0">
              <a:buNone/>
            </a:pPr>
            <a:r>
              <a:rPr lang="en-US" sz="3200" u="sng" dirty="0">
                <a:solidFill>
                  <a:srgbClr val="FFFFFF"/>
                </a:solidFill>
              </a:rPr>
              <a:t>The model developed shows promising results with a relatively high accuracy--thereby making it appropriate to deem the model as extremely efficient--and the user-friendly interface only makes it easy for users to understand and work with. </a:t>
            </a:r>
            <a:endParaRPr lang="en-IN" sz="3200" u="sng">
              <a:solidFill>
                <a:srgbClr val="FFFFFF"/>
              </a:solidFill>
            </a:endParaRPr>
          </a:p>
        </p:txBody>
      </p:sp>
    </p:spTree>
    <p:extLst>
      <p:ext uri="{BB962C8B-B14F-4D97-AF65-F5344CB8AC3E}">
        <p14:creationId xmlns:p14="http://schemas.microsoft.com/office/powerpoint/2010/main" val="412251850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6582886-877C-4AEC-A77F-8055EB9A0CF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8" name="Freeform 14">
              <a:extLst>
                <a:ext uri="{FF2B5EF4-FFF2-40B4-BE49-F238E27FC236}">
                  <a16:creationId xmlns:a16="http://schemas.microsoft.com/office/drawing/2014/main" id="{171A838D-27EA-485C-9A80-DCE624AB30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9" name="Straight Connector 8">
              <a:extLst>
                <a:ext uri="{FF2B5EF4-FFF2-40B4-BE49-F238E27FC236}">
                  <a16:creationId xmlns:a16="http://schemas.microsoft.com/office/drawing/2014/main" id="{9059F313-A1BB-425E-9626-2BD43CAC648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9ABF76A-A1AE-44BB-9ECB-D55D2FE29BF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5B6D2EC4-82D3-43B8-82D6-028CB43456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520034CE-71F9-4E0F-94D8-99335CB852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1926C6C0-16F7-4CDC-B481-2D19B2F3BF0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42CE423-CE6E-4EE9-91F2-3E40EFB40A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699BB4BD-31D7-434C-A6DB-E2CF3ACF60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23D406B8-656A-4D8B-91D0-BF4202C86F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3F4BFB6-D6B8-446C-8E17-3D54DCA9FF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9" name="Rectangle 18">
            <a:extLst>
              <a:ext uri="{FF2B5EF4-FFF2-40B4-BE49-F238E27FC236}">
                <a16:creationId xmlns:a16="http://schemas.microsoft.com/office/drawing/2014/main" id="{9179DE42-5613-4B35-A1E6-6CCBAA13C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B898B32-3891-4C3A-8F58-C5969D2E903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AE4806D-B8F9-4679-A68A-9BD21C01A3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C195FC1-B568-4C72-9902-34CB35DDD7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4BE96B01-3929-432D-B8C2-ADBCB74C2E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Shape 34">
            <a:extLst>
              <a:ext uri="{FF2B5EF4-FFF2-40B4-BE49-F238E27FC236}">
                <a16:creationId xmlns:a16="http://schemas.microsoft.com/office/drawing/2014/main" id="{2A6FCDE6-CDE2-4C51-B18E-A95CFB6797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ED844A-55F5-497B-84B3-67E2B9E1B4CE}"/>
              </a:ext>
            </a:extLst>
          </p:cNvPr>
          <p:cNvSpPr>
            <a:spLocks noGrp="1"/>
          </p:cNvSpPr>
          <p:nvPr>
            <p:ph type="title"/>
          </p:nvPr>
        </p:nvSpPr>
        <p:spPr>
          <a:xfrm>
            <a:off x="4419136" y="1020871"/>
            <a:ext cx="6960759" cy="2849671"/>
          </a:xfrm>
        </p:spPr>
        <p:txBody>
          <a:bodyPr vert="horz" lIns="91440" tIns="45720" rIns="91440" bIns="45720" rtlCol="0" anchor="b">
            <a:normAutofit/>
          </a:bodyPr>
          <a:lstStyle/>
          <a:p>
            <a:r>
              <a:rPr lang="en-US" sz="6000">
                <a:solidFill>
                  <a:srgbClr val="FFFFFF"/>
                </a:solidFill>
              </a:rPr>
              <a:t>THANK YOU</a:t>
            </a:r>
          </a:p>
        </p:txBody>
      </p:sp>
      <p:sp>
        <p:nvSpPr>
          <p:cNvPr id="37" name="Isosceles Triangle 36">
            <a:extLst>
              <a:ext uri="{FF2B5EF4-FFF2-40B4-BE49-F238E27FC236}">
                <a16:creationId xmlns:a16="http://schemas.microsoft.com/office/drawing/2014/main" id="{9D2E8756-2465-473A-BA2A-2DB1D62247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52359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958F9-7ECB-4145-AB9D-6414710E53B2}"/>
              </a:ext>
            </a:extLst>
          </p:cNvPr>
          <p:cNvSpPr>
            <a:spLocks noGrp="1"/>
          </p:cNvSpPr>
          <p:nvPr>
            <p:ph type="title"/>
          </p:nvPr>
        </p:nvSpPr>
        <p:spPr/>
        <p:txBody>
          <a:bodyPr>
            <a:normAutofit/>
          </a:bodyPr>
          <a:lstStyle/>
          <a:p>
            <a:r>
              <a:rPr lang="en-IN" sz="4800" u="sng" dirty="0">
                <a:solidFill>
                  <a:schemeClr val="bg1"/>
                </a:solidFill>
              </a:rPr>
              <a:t>INTRODUCTION</a:t>
            </a:r>
          </a:p>
        </p:txBody>
      </p:sp>
      <p:sp>
        <p:nvSpPr>
          <p:cNvPr id="3" name="Content Placeholder 2">
            <a:extLst>
              <a:ext uri="{FF2B5EF4-FFF2-40B4-BE49-F238E27FC236}">
                <a16:creationId xmlns:a16="http://schemas.microsoft.com/office/drawing/2014/main" id="{E06EE18E-F041-46AF-B01C-56CC85957E32}"/>
              </a:ext>
            </a:extLst>
          </p:cNvPr>
          <p:cNvSpPr>
            <a:spLocks noGrp="1"/>
          </p:cNvSpPr>
          <p:nvPr>
            <p:ph idx="1"/>
          </p:nvPr>
        </p:nvSpPr>
        <p:spPr>
          <a:xfrm>
            <a:off x="614704" y="1795247"/>
            <a:ext cx="8596668" cy="3880773"/>
          </a:xfrm>
        </p:spPr>
        <p:txBody>
          <a:bodyPr vert="horz" lIns="91440" tIns="45720" rIns="91440" bIns="45720" rtlCol="0" anchor="t">
            <a:noAutofit/>
          </a:bodyPr>
          <a:lstStyle/>
          <a:p>
            <a:pPr marL="0" indent="0">
              <a:buNone/>
            </a:pPr>
            <a:r>
              <a:rPr lang="en-US" sz="2800" b="1" dirty="0">
                <a:solidFill>
                  <a:schemeClr val="bg1"/>
                </a:solidFill>
              </a:rPr>
              <a:t>A brain tumor is a collection, or mass, of abnormal cells in your brain. Your skull, which encloses your brain, is very rigid. Any growth inside such a restricted space can cause problems. Brain tumors can be cancerous (malignant) or noncancerous (benign). When benign or malignant tumors grow, they can cause the pressure inside your skull to increase. This can cause brain damage, and it can be life-threatening.</a:t>
            </a:r>
            <a:endParaRPr lang="en-IN" sz="2800" b="1">
              <a:solidFill>
                <a:schemeClr val="bg1"/>
              </a:solidFill>
            </a:endParaRPr>
          </a:p>
        </p:txBody>
      </p:sp>
    </p:spTree>
    <p:extLst>
      <p:ext uri="{BB962C8B-B14F-4D97-AF65-F5344CB8AC3E}">
        <p14:creationId xmlns:p14="http://schemas.microsoft.com/office/powerpoint/2010/main" val="4082272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2392B-0B01-4E2D-A0FC-321A98B1E3F4}"/>
              </a:ext>
            </a:extLst>
          </p:cNvPr>
          <p:cNvSpPr>
            <a:spLocks noGrp="1"/>
          </p:cNvSpPr>
          <p:nvPr>
            <p:ph type="title"/>
          </p:nvPr>
        </p:nvSpPr>
        <p:spPr/>
        <p:txBody>
          <a:bodyPr>
            <a:normAutofit/>
          </a:bodyPr>
          <a:lstStyle/>
          <a:p>
            <a:r>
              <a:rPr lang="en-IN" sz="4400" u="sng" dirty="0">
                <a:solidFill>
                  <a:schemeClr val="bg1"/>
                </a:solidFill>
              </a:rPr>
              <a:t>PROBLEM STATEMENT:</a:t>
            </a:r>
          </a:p>
        </p:txBody>
      </p:sp>
      <p:sp>
        <p:nvSpPr>
          <p:cNvPr id="3" name="Content Placeholder 2">
            <a:extLst>
              <a:ext uri="{FF2B5EF4-FFF2-40B4-BE49-F238E27FC236}">
                <a16:creationId xmlns:a16="http://schemas.microsoft.com/office/drawing/2014/main" id="{905FFA42-80CB-4924-AD2A-A7003A8B9410}"/>
              </a:ext>
            </a:extLst>
          </p:cNvPr>
          <p:cNvSpPr>
            <a:spLocks noGrp="1"/>
          </p:cNvSpPr>
          <p:nvPr>
            <p:ph idx="1"/>
          </p:nvPr>
        </p:nvSpPr>
        <p:spPr/>
        <p:txBody>
          <a:bodyPr vert="horz" lIns="91440" tIns="45720" rIns="91440" bIns="45720" rtlCol="0" anchor="t">
            <a:normAutofit/>
          </a:bodyPr>
          <a:lstStyle/>
          <a:p>
            <a:pPr marL="0" indent="0">
              <a:buNone/>
            </a:pPr>
            <a:r>
              <a:rPr lang="en-US" sz="2400" b="0" i="0" u="none" strike="noStrike" dirty="0">
                <a:solidFill>
                  <a:schemeClr val="bg1"/>
                </a:solidFill>
                <a:effectLst/>
              </a:rPr>
              <a:t>The process of detection of tumors from MRI images of a brain is one of the highly focused areas in the community of medical science as MRI is noninvasive imaging. Radiologists are specialists who deal with detection and segmentation of brain tumors from MRI scans in their day-to-day lives, but it is possible to exhaust these specialists by burdening them with a surfeit of scans to </a:t>
            </a:r>
            <a:r>
              <a:rPr lang="en-US" sz="2400" b="0" i="0" u="none" strike="noStrike" err="1">
                <a:solidFill>
                  <a:schemeClr val="bg1"/>
                </a:solidFill>
                <a:effectLst/>
              </a:rPr>
              <a:t>analyse</a:t>
            </a:r>
            <a:r>
              <a:rPr lang="en-US" sz="2400" b="0" i="0" u="none" strike="noStrike" dirty="0">
                <a:solidFill>
                  <a:schemeClr val="bg1"/>
                </a:solidFill>
                <a:effectLst/>
              </a:rPr>
              <a:t>-- due to a plethora of reasons. This would not only cause a delay in analyses, but also cause them to flag, thereby increasing the chances of errors in diagnosis as a result of over-work and fatigue.</a:t>
            </a:r>
            <a:endParaRPr lang="en-IN" sz="2400">
              <a:solidFill>
                <a:schemeClr val="bg1"/>
              </a:solidFill>
            </a:endParaRPr>
          </a:p>
        </p:txBody>
      </p:sp>
    </p:spTree>
    <p:extLst>
      <p:ext uri="{BB962C8B-B14F-4D97-AF65-F5344CB8AC3E}">
        <p14:creationId xmlns:p14="http://schemas.microsoft.com/office/powerpoint/2010/main" val="1579207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1CD76-EC2B-4758-9420-6B53F6DB8718}"/>
              </a:ext>
            </a:extLst>
          </p:cNvPr>
          <p:cNvSpPr>
            <a:spLocks noGrp="1"/>
          </p:cNvSpPr>
          <p:nvPr>
            <p:ph type="title"/>
          </p:nvPr>
        </p:nvSpPr>
        <p:spPr/>
        <p:txBody>
          <a:bodyPr>
            <a:normAutofit/>
          </a:bodyPr>
          <a:lstStyle/>
          <a:p>
            <a:r>
              <a:rPr lang="en-IN" sz="4800" u="sng" dirty="0">
                <a:solidFill>
                  <a:schemeClr val="bg1"/>
                </a:solidFill>
              </a:rPr>
              <a:t>OBJECTIVE</a:t>
            </a:r>
          </a:p>
        </p:txBody>
      </p:sp>
      <p:sp>
        <p:nvSpPr>
          <p:cNvPr id="3" name="Content Placeholder 2">
            <a:extLst>
              <a:ext uri="{FF2B5EF4-FFF2-40B4-BE49-F238E27FC236}">
                <a16:creationId xmlns:a16="http://schemas.microsoft.com/office/drawing/2014/main" id="{B75D2E9F-3389-40CB-B6F0-79F1FF666792}"/>
              </a:ext>
            </a:extLst>
          </p:cNvPr>
          <p:cNvSpPr>
            <a:spLocks noGrp="1"/>
          </p:cNvSpPr>
          <p:nvPr>
            <p:ph idx="1"/>
          </p:nvPr>
        </p:nvSpPr>
        <p:spPr/>
        <p:txBody>
          <a:bodyPr vert="horz" lIns="91440" tIns="45720" rIns="91440" bIns="45720" rtlCol="0" anchor="t">
            <a:noAutofit/>
          </a:bodyPr>
          <a:lstStyle/>
          <a:p>
            <a:pPr marL="0" indent="0">
              <a:spcBef>
                <a:spcPts val="0"/>
              </a:spcBef>
              <a:spcAft>
                <a:spcPts val="800"/>
              </a:spcAft>
              <a:buNone/>
            </a:pPr>
            <a:r>
              <a:rPr lang="en-US" sz="2800" b="0" i="0" u="none" strike="noStrike" dirty="0">
                <a:solidFill>
                  <a:schemeClr val="bg1"/>
                </a:solidFill>
                <a:effectLst/>
              </a:rPr>
              <a:t>The aim of this project</a:t>
            </a:r>
            <a:r>
              <a:rPr lang="en-US" sz="2800" dirty="0">
                <a:solidFill>
                  <a:schemeClr val="bg1"/>
                </a:solidFill>
              </a:rPr>
              <a:t> </a:t>
            </a:r>
            <a:r>
              <a:rPr lang="en-US" sz="2800" b="0" i="0" u="none" strike="noStrike" dirty="0">
                <a:solidFill>
                  <a:schemeClr val="bg1"/>
                </a:solidFill>
                <a:effectLst/>
              </a:rPr>
              <a:t> is to develop an image classification application, which analyzes the input MRI scans and accurately determines the presence of a tumor . Convolutional neural networks (CNN) implemented using necessary python libraries on IBM Watson Studio and </a:t>
            </a:r>
            <a:r>
              <a:rPr lang="en-US" sz="2800" b="0" i="0" u="none" strike="noStrike" dirty="0" err="1">
                <a:solidFill>
                  <a:schemeClr val="bg1"/>
                </a:solidFill>
                <a:effectLst/>
              </a:rPr>
              <a:t>Jupyter</a:t>
            </a:r>
            <a:r>
              <a:rPr lang="en-US" sz="2800" b="0" i="0" u="none" strike="noStrike" dirty="0">
                <a:solidFill>
                  <a:schemeClr val="bg1"/>
                </a:solidFill>
                <a:effectLst/>
              </a:rPr>
              <a:t> Notebook can be used to develop the model required to classify MRI images. Flask is used to integrate the deep learning model with a web user interface. </a:t>
            </a:r>
            <a:r>
              <a:rPr lang="en-US" sz="2800" dirty="0">
                <a:solidFill>
                  <a:schemeClr val="bg1"/>
                </a:solidFill>
              </a:rPr>
              <a:t/>
            </a:r>
            <a:br>
              <a:rPr lang="en-US" sz="2800" dirty="0">
                <a:solidFill>
                  <a:schemeClr val="bg1"/>
                </a:solidFill>
              </a:rPr>
            </a:br>
            <a:endParaRPr lang="en-IN" sz="2800">
              <a:solidFill>
                <a:schemeClr val="bg1"/>
              </a:solidFill>
            </a:endParaRPr>
          </a:p>
        </p:txBody>
      </p:sp>
    </p:spTree>
    <p:extLst>
      <p:ext uri="{BB962C8B-B14F-4D97-AF65-F5344CB8AC3E}">
        <p14:creationId xmlns:p14="http://schemas.microsoft.com/office/powerpoint/2010/main" val="1027257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D0FB-BBA8-4E9A-9257-16D527E4C852}"/>
              </a:ext>
            </a:extLst>
          </p:cNvPr>
          <p:cNvSpPr>
            <a:spLocks noGrp="1"/>
          </p:cNvSpPr>
          <p:nvPr>
            <p:ph type="title"/>
          </p:nvPr>
        </p:nvSpPr>
        <p:spPr>
          <a:xfrm>
            <a:off x="6090445" y="609600"/>
            <a:ext cx="3183556" cy="1320800"/>
          </a:xfrm>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r>
              <a:rPr lang="en-IN" sz="4800" u="sng" dirty="0">
                <a:solidFill>
                  <a:schemeClr val="bg1"/>
                </a:solidFill>
              </a:rPr>
              <a:t>WORK FLOW</a:t>
            </a:r>
          </a:p>
        </p:txBody>
      </p:sp>
      <p:pic>
        <p:nvPicPr>
          <p:cNvPr id="1026" name="Picture 2">
            <a:extLst>
              <a:ext uri="{FF2B5EF4-FFF2-40B4-BE49-F238E27FC236}">
                <a16:creationId xmlns:a16="http://schemas.microsoft.com/office/drawing/2014/main" id="{34B8B2A1-D98A-421B-BD0B-A264F398E75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94742" y="804672"/>
            <a:ext cx="3440150" cy="55084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3311495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4815A7B4-532E-48C9-AC24-D78ACF3339D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72"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3" name="Straight Connector 72">
              <a:extLst>
                <a:ext uri="{FF2B5EF4-FFF2-40B4-BE49-F238E27FC236}">
                  <a16:creationId xmlns:a16="http://schemas.microsoft.com/office/drawing/2014/main" id="{3CBAA4DE-3D7B-460B-AE98-D9F9990C0B6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7BF1ED3E-4F80-4AF6-A41B-44F53DDE610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A304284A-7318-4DD5-898C-2F6B23C778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ECE162D4-FCAE-441B-B5E9-C91DE62124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177B974-3046-4850-9578-C41F93DB53D7}"/>
              </a:ext>
            </a:extLst>
          </p:cNvPr>
          <p:cNvSpPr>
            <a:spLocks noGrp="1"/>
          </p:cNvSpPr>
          <p:nvPr>
            <p:ph type="title"/>
          </p:nvPr>
        </p:nvSpPr>
        <p:spPr>
          <a:xfrm>
            <a:off x="985969" y="4553712"/>
            <a:ext cx="8288032" cy="1096316"/>
          </a:xfrm>
        </p:spPr>
        <p:txBody>
          <a:bodyPr vert="horz" lIns="91440" tIns="45720" rIns="91440" bIns="45720" rtlCol="0" anchor="b">
            <a:noAutofit/>
          </a:bodyPr>
          <a:lstStyle/>
          <a:p>
            <a:pPr algn="ctr"/>
            <a:r>
              <a:rPr lang="en-US" sz="5300" dirty="0">
                <a:solidFill>
                  <a:schemeClr val="accent2"/>
                </a:solidFill>
              </a:rPr>
              <a:t>PROPOSED ARCHITECTURE </a:t>
            </a:r>
          </a:p>
        </p:txBody>
      </p:sp>
      <p:pic>
        <p:nvPicPr>
          <p:cNvPr id="1026" name="Picture 2">
            <a:extLst>
              <a:ext uri="{FF2B5EF4-FFF2-40B4-BE49-F238E27FC236}">
                <a16:creationId xmlns:a16="http://schemas.microsoft.com/office/drawing/2014/main" id="{36EA8894-D43D-4579-8A2D-8DD24768B0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68939" y="934222"/>
            <a:ext cx="5522091" cy="329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409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31EFA-57CF-4104-8675-FC2808365907}"/>
              </a:ext>
            </a:extLst>
          </p:cNvPr>
          <p:cNvSpPr>
            <a:spLocks noGrp="1"/>
          </p:cNvSpPr>
          <p:nvPr>
            <p:ph type="title"/>
          </p:nvPr>
        </p:nvSpPr>
        <p:spPr/>
        <p:txBody>
          <a:bodyPr>
            <a:normAutofit/>
          </a:bodyPr>
          <a:lstStyle/>
          <a:p>
            <a:r>
              <a:rPr lang="en-IN" sz="4400" u="sng" dirty="0">
                <a:solidFill>
                  <a:schemeClr val="bg1"/>
                </a:solidFill>
              </a:rPr>
              <a:t>HW/SW Components Used</a:t>
            </a:r>
          </a:p>
        </p:txBody>
      </p:sp>
      <p:sp>
        <p:nvSpPr>
          <p:cNvPr id="3" name="Content Placeholder 2">
            <a:extLst>
              <a:ext uri="{FF2B5EF4-FFF2-40B4-BE49-F238E27FC236}">
                <a16:creationId xmlns:a16="http://schemas.microsoft.com/office/drawing/2014/main" id="{A66C24B9-FCC2-4D34-9444-540CAB38C7DE}"/>
              </a:ext>
            </a:extLst>
          </p:cNvPr>
          <p:cNvSpPr>
            <a:spLocks noGrp="1"/>
          </p:cNvSpPr>
          <p:nvPr>
            <p:ph idx="1"/>
          </p:nvPr>
        </p:nvSpPr>
        <p:spPr>
          <a:xfrm>
            <a:off x="677334" y="1659548"/>
            <a:ext cx="8596668" cy="3880773"/>
          </a:xfrm>
        </p:spPr>
        <p:txBody>
          <a:bodyPr vert="horz" lIns="91440" tIns="45720" rIns="91440" bIns="45720" rtlCol="0" anchor="t">
            <a:noAutofit/>
          </a:bodyPr>
          <a:lstStyle/>
          <a:p>
            <a:r>
              <a:rPr lang="en-US" sz="2800" b="0" i="0" u="none" strike="noStrike" dirty="0">
                <a:solidFill>
                  <a:schemeClr val="bg1"/>
                </a:solidFill>
                <a:effectLst/>
                <a:latin typeface="Calibri"/>
                <a:cs typeface="Calibri"/>
              </a:rPr>
              <a:t>Windows OS (preferably)</a:t>
            </a:r>
          </a:p>
          <a:p>
            <a:r>
              <a:rPr lang="en-US" sz="2800" dirty="0">
                <a:solidFill>
                  <a:schemeClr val="bg1"/>
                </a:solidFill>
                <a:latin typeface="Calibri"/>
                <a:cs typeface="Calibri"/>
              </a:rPr>
              <a:t> </a:t>
            </a:r>
            <a:r>
              <a:rPr lang="en-US" sz="2800" b="0" i="0" u="none" strike="noStrike" dirty="0">
                <a:solidFill>
                  <a:schemeClr val="bg1"/>
                </a:solidFill>
                <a:effectLst/>
                <a:latin typeface="Calibri"/>
                <a:cs typeface="Calibri"/>
              </a:rPr>
              <a:t>Anaconda</a:t>
            </a:r>
            <a:r>
              <a:rPr lang="en-US" sz="2800" dirty="0">
                <a:solidFill>
                  <a:schemeClr val="bg1"/>
                </a:solidFill>
                <a:latin typeface="Calibri"/>
                <a:cs typeface="Calibri"/>
              </a:rPr>
              <a:t> </a:t>
            </a:r>
            <a:endParaRPr lang="en-US" sz="2800" b="0" i="0" u="none" strike="noStrike">
              <a:solidFill>
                <a:schemeClr val="bg1"/>
              </a:solidFill>
              <a:effectLst/>
              <a:latin typeface="Calibri" panose="020F0502020204030204" pitchFamily="34" charset="0"/>
              <a:cs typeface="Calibri"/>
            </a:endParaRPr>
          </a:p>
          <a:p>
            <a:r>
              <a:rPr lang="en-US" sz="2800" dirty="0">
                <a:solidFill>
                  <a:schemeClr val="bg1"/>
                </a:solidFill>
                <a:latin typeface="Calibri"/>
                <a:cs typeface="Calibri"/>
              </a:rPr>
              <a:t> </a:t>
            </a:r>
            <a:r>
              <a:rPr lang="en-US" sz="2800" b="0" i="0" u="none" strike="noStrike" dirty="0">
                <a:solidFill>
                  <a:schemeClr val="bg1"/>
                </a:solidFill>
                <a:effectLst/>
                <a:latin typeface="Calibri"/>
                <a:cs typeface="Calibri"/>
              </a:rPr>
              <a:t>IBM Watson Studio and Relevant python libraries such as </a:t>
            </a:r>
            <a:r>
              <a:rPr lang="en-US" sz="2800" b="0" i="0" u="none" strike="noStrike" dirty="0" err="1">
                <a:solidFill>
                  <a:schemeClr val="bg1"/>
                </a:solidFill>
                <a:effectLst/>
                <a:latin typeface="Calibri"/>
                <a:cs typeface="Calibri"/>
              </a:rPr>
              <a:t>tensorflow</a:t>
            </a:r>
            <a:r>
              <a:rPr lang="en-US" sz="2800" b="0" i="0" u="none" strike="noStrike" dirty="0">
                <a:solidFill>
                  <a:schemeClr val="bg1"/>
                </a:solidFill>
                <a:effectLst/>
                <a:latin typeface="Calibri"/>
                <a:cs typeface="Calibri"/>
              </a:rPr>
              <a:t>, </a:t>
            </a:r>
            <a:r>
              <a:rPr lang="en-US" sz="2800" b="0" i="0" u="none" strike="noStrike" dirty="0" err="1">
                <a:solidFill>
                  <a:schemeClr val="bg1"/>
                </a:solidFill>
                <a:effectLst/>
                <a:latin typeface="Calibri"/>
                <a:cs typeface="Calibri"/>
              </a:rPr>
              <a:t>keras</a:t>
            </a:r>
            <a:r>
              <a:rPr lang="en-US" sz="2800" b="0" i="0" u="none" strike="noStrike" dirty="0">
                <a:solidFill>
                  <a:schemeClr val="bg1"/>
                </a:solidFill>
                <a:effectLst/>
                <a:latin typeface="Calibri"/>
                <a:cs typeface="Calibri"/>
              </a:rPr>
              <a:t>, </a:t>
            </a:r>
            <a:r>
              <a:rPr lang="en-US" sz="2800" b="0" i="0" u="none" strike="noStrike" dirty="0" err="1">
                <a:solidFill>
                  <a:schemeClr val="bg1"/>
                </a:solidFill>
                <a:effectLst/>
                <a:latin typeface="Calibri"/>
                <a:cs typeface="Calibri"/>
              </a:rPr>
              <a:t>ibm_watson_machine_learning</a:t>
            </a:r>
            <a:r>
              <a:rPr lang="en-US" sz="2800" b="0" i="0" u="none" strike="noStrike" dirty="0">
                <a:solidFill>
                  <a:schemeClr val="bg1"/>
                </a:solidFill>
                <a:effectLst/>
                <a:latin typeface="Calibri"/>
                <a:cs typeface="Calibri"/>
              </a:rPr>
              <a:t> and opencv2 are some basic libraries necessary to work on this project.</a:t>
            </a:r>
          </a:p>
          <a:p>
            <a:r>
              <a:rPr lang="en-US" sz="2800" dirty="0">
                <a:solidFill>
                  <a:schemeClr val="bg1"/>
                </a:solidFill>
                <a:latin typeface="Calibri"/>
                <a:cs typeface="Calibri"/>
              </a:rPr>
              <a:t> </a:t>
            </a:r>
            <a:r>
              <a:rPr lang="en-US" sz="2800" b="0" i="0" u="none" strike="noStrike" dirty="0">
                <a:solidFill>
                  <a:schemeClr val="bg1"/>
                </a:solidFill>
                <a:effectLst/>
                <a:latin typeface="Calibri"/>
                <a:cs typeface="Calibri"/>
              </a:rPr>
              <a:t>A system with 8GB RAM and a processor with i5 core and above (7</a:t>
            </a:r>
            <a:r>
              <a:rPr lang="en-US" sz="2800" b="0" i="0" u="none" strike="noStrike" baseline="30000" dirty="0">
                <a:solidFill>
                  <a:schemeClr val="bg1"/>
                </a:solidFill>
                <a:effectLst/>
                <a:latin typeface="Calibri"/>
                <a:cs typeface="Calibri"/>
              </a:rPr>
              <a:t>th</a:t>
            </a:r>
            <a:r>
              <a:rPr lang="en-US" sz="2800" b="0" i="0" u="none" strike="noStrike" dirty="0">
                <a:solidFill>
                  <a:schemeClr val="bg1"/>
                </a:solidFill>
                <a:effectLst/>
                <a:latin typeface="Calibri"/>
                <a:cs typeface="Calibri"/>
              </a:rPr>
              <a:t> generation +) would satisfy the requirements for building deep-learning models.</a:t>
            </a:r>
            <a:r>
              <a:rPr lang="en-US" sz="2800" dirty="0">
                <a:solidFill>
                  <a:schemeClr val="bg1"/>
                </a:solidFill>
                <a:latin typeface="Calibri"/>
                <a:cs typeface="Calibri"/>
              </a:rPr>
              <a:t> </a:t>
            </a:r>
            <a:endParaRPr lang="en-IN" sz="2800">
              <a:solidFill>
                <a:schemeClr val="bg1"/>
              </a:solidFill>
            </a:endParaRPr>
          </a:p>
        </p:txBody>
      </p:sp>
    </p:spTree>
    <p:extLst>
      <p:ext uri="{BB962C8B-B14F-4D97-AF65-F5344CB8AC3E}">
        <p14:creationId xmlns:p14="http://schemas.microsoft.com/office/powerpoint/2010/main" val="253487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4815A7B4-532E-48C9-AC24-D78ACF3339D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72"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3" name="Straight Connector 72">
              <a:extLst>
                <a:ext uri="{FF2B5EF4-FFF2-40B4-BE49-F238E27FC236}">
                  <a16:creationId xmlns:a16="http://schemas.microsoft.com/office/drawing/2014/main" id="{3CBAA4DE-3D7B-460B-AE98-D9F9990C0B6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7BF1ED3E-4F80-4AF6-A41B-44F53DDE610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A304284A-7318-4DD5-898C-2F6B23C778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ECE162D4-FCAE-441B-B5E9-C91DE62124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A3815CC9-C32F-4632-91D4-D48AF29A90A1}"/>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5400" b="1" dirty="0">
                <a:solidFill>
                  <a:schemeClr val="accent2"/>
                </a:solidFill>
              </a:rPr>
              <a:t>Layout of CNN model</a:t>
            </a:r>
          </a:p>
        </p:txBody>
      </p:sp>
      <p:pic>
        <p:nvPicPr>
          <p:cNvPr id="2050" name="Picture 2">
            <a:extLst>
              <a:ext uri="{FF2B5EF4-FFF2-40B4-BE49-F238E27FC236}">
                <a16:creationId xmlns:a16="http://schemas.microsoft.com/office/drawing/2014/main" id="{DD672D26-8C34-4379-ABD3-093885B9CA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85968" y="2223824"/>
            <a:ext cx="8288033" cy="2009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52705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200</TotalTime>
  <Words>300</Words>
  <Application>Microsoft Office PowerPoint</Application>
  <PresentationFormat>Widescreen</PresentationFormat>
  <Paragraphs>29</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Trebuchet MS</vt:lpstr>
      <vt:lpstr>Wingdings 3</vt:lpstr>
      <vt:lpstr>Facet</vt:lpstr>
      <vt:lpstr>Brain Tumor Detection From Mri Images With Ibm Watson Studio</vt:lpstr>
      <vt:lpstr>GROUP</vt:lpstr>
      <vt:lpstr>INTRODUCTION</vt:lpstr>
      <vt:lpstr>PROBLEM STATEMENT:</vt:lpstr>
      <vt:lpstr>OBJECTIVE</vt:lpstr>
      <vt:lpstr>WORK FLOW</vt:lpstr>
      <vt:lpstr>PROPOSED ARCHITECTURE </vt:lpstr>
      <vt:lpstr>HW/SW Components Used</vt:lpstr>
      <vt:lpstr>Layout of CNN model</vt:lpstr>
      <vt:lpstr>MODEL BUILDING </vt:lpstr>
      <vt:lpstr>PowerPoint Presentation</vt:lpstr>
      <vt:lpstr>PowerPoint Presentation</vt:lpstr>
      <vt:lpstr>PowerPoint Presentation</vt:lpstr>
      <vt:lpstr>TESTING MODEL</vt:lpstr>
      <vt:lpstr>PowerPoint Presentation</vt:lpstr>
      <vt:lpstr>MODEL EVALUATION</vt:lpstr>
      <vt:lpstr>PYTHON CODE</vt:lpstr>
      <vt:lpstr>PowerPoint Presentation</vt:lpstr>
      <vt:lpstr>RUNNING THE APPLICATTION</vt:lpstr>
      <vt:lpstr>UI – HOME PAGE  </vt:lpstr>
      <vt:lpstr>UI – PREDICTED RESULT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social media posts and conversations on COVID-19 in India</dc:title>
  <dc:creator>Lokesh kumar</dc:creator>
  <cp:lastModifiedBy>VICKY</cp:lastModifiedBy>
  <cp:revision>89</cp:revision>
  <dcterms:created xsi:type="dcterms:W3CDTF">2021-03-04T18:10:31Z</dcterms:created>
  <dcterms:modified xsi:type="dcterms:W3CDTF">2022-01-23T14:31:08Z</dcterms:modified>
</cp:coreProperties>
</file>